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4" r:id="rId2"/>
    <p:sldId id="266" r:id="rId3"/>
    <p:sldId id="271" r:id="rId4"/>
    <p:sldId id="268" r:id="rId5"/>
    <p:sldId id="272" r:id="rId6"/>
    <p:sldId id="267" r:id="rId7"/>
    <p:sldId id="263" r:id="rId8"/>
    <p:sldId id="273" r:id="rId9"/>
    <p:sldId id="269" r:id="rId10"/>
    <p:sldId id="270" r:id="rId11"/>
  </p:sldIdLst>
  <p:sldSz cx="9144000" cy="6858000" type="screen4x3"/>
  <p:notesSz cx="6858000" cy="9144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rgbClr val="00509A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rgbClr val="00509A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rgbClr val="00509A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rgbClr val="00509A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rgbClr val="00509A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b="1" kern="1200">
        <a:solidFill>
          <a:srgbClr val="00509A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b="1" kern="1200">
        <a:solidFill>
          <a:srgbClr val="00509A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b="1" kern="1200">
        <a:solidFill>
          <a:srgbClr val="00509A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b="1" kern="1200">
        <a:solidFill>
          <a:srgbClr val="00509A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48">
          <p15:clr>
            <a:srgbClr val="A4A3A4"/>
          </p15:clr>
        </p15:guide>
        <p15:guide id="2" orient="horz" pos="3960">
          <p15:clr>
            <a:srgbClr val="A4A3A4"/>
          </p15:clr>
        </p15:guide>
        <p15:guide id="3" pos="2880">
          <p15:clr>
            <a:srgbClr val="A4A3A4"/>
          </p15:clr>
        </p15:guide>
        <p15:guide id="4" pos="1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09A"/>
    <a:srgbClr val="005C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320" y="40"/>
      </p:cViewPr>
      <p:guideLst>
        <p:guide orient="horz" pos="648"/>
        <p:guide orient="horz" pos="3960"/>
        <p:guide pos="2880"/>
        <p:guide pos="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03FCAA6F-A638-FE4F-ADDF-8575B74D081B}" type="datetime1">
              <a:rPr lang="fr-FR"/>
              <a:pPr>
                <a:defRPr/>
              </a:pPr>
              <a:t>30/01/2023</a:t>
            </a:fld>
            <a:endParaRPr lang="fr-FR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AEC2C2B-2495-B448-8641-318A4CE4F380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40038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tx1"/>
                </a:solidFill>
                <a:cs typeface="Geneva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cs typeface="Geneva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 smtClean="0"/>
              <a:t>Cliquez pour modifier les styles du texte du masque</a:t>
            </a:r>
          </a:p>
          <a:p>
            <a:pPr lvl="1"/>
            <a:r>
              <a:rPr lang="fr-FR" noProof="0" smtClean="0"/>
              <a:t>Deuxième niveau</a:t>
            </a:r>
          </a:p>
          <a:p>
            <a:pPr lvl="2"/>
            <a:r>
              <a:rPr lang="fr-FR" noProof="0" smtClean="0"/>
              <a:t>Troisième niveau</a:t>
            </a:r>
          </a:p>
          <a:p>
            <a:pPr lvl="3"/>
            <a:r>
              <a:rPr lang="fr-FR" noProof="0" smtClean="0"/>
              <a:t>Quatrième niveau</a:t>
            </a:r>
          </a:p>
          <a:p>
            <a:pPr lvl="4"/>
            <a:r>
              <a:rPr lang="fr-FR" noProof="0" smtClean="0"/>
              <a:t>Cinquième niveau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tx1"/>
                </a:solidFill>
                <a:cs typeface="Geneva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cs typeface="Geneva" charset="0"/>
              </a:defRPr>
            </a:lvl1pPr>
          </a:lstStyle>
          <a:p>
            <a:pPr>
              <a:defRPr/>
            </a:pPr>
            <a:fld id="{61DCB9A4-1EA8-3640-83BB-3834C7EEC8B7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75381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Geneva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Geneva" charset="0"/>
        <a:cs typeface="Geneva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Geneva" charset="0"/>
        <a:cs typeface="Geneva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Geneva" charset="0"/>
        <a:cs typeface="Geneva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1DCB9A4-1EA8-3640-83BB-3834C7EEC8B7}" type="slidenum">
              <a:rPr lang="fr-FR" smtClean="0"/>
              <a:pPr>
                <a:defRPr/>
              </a:pPr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9287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1DCB9A4-1EA8-3640-83BB-3834C7EEC8B7}" type="slidenum">
              <a:rPr lang="fr-FR" smtClean="0"/>
              <a:pPr>
                <a:defRPr/>
              </a:pPr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9287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1DCB9A4-1EA8-3640-83BB-3834C7EEC8B7}" type="slidenum">
              <a:rPr lang="fr-FR" smtClean="0"/>
              <a:pPr>
                <a:defRPr/>
              </a:pPr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9155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66700" y="2133600"/>
            <a:ext cx="7658100" cy="1143000"/>
          </a:xfrm>
        </p:spPr>
        <p:txBody>
          <a:bodyPr/>
          <a:lstStyle>
            <a:lvl1pPr>
              <a:lnSpc>
                <a:spcPct val="90000"/>
              </a:lnSpc>
              <a:defRPr sz="3600"/>
            </a:lvl1pPr>
          </a:lstStyle>
          <a:p>
            <a:pPr lvl="0"/>
            <a:r>
              <a:rPr lang="fr-FR" noProof="0" dirty="0" smtClean="0"/>
              <a:t>Cliquez et modifiez le titre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66700" y="3404592"/>
            <a:ext cx="8049716" cy="1752600"/>
          </a:xfrm>
        </p:spPr>
        <p:txBody>
          <a:bodyPr/>
          <a:lstStyle>
            <a:lvl1pPr marL="0" indent="0">
              <a:buFontTx/>
              <a:buNone/>
              <a:defRPr sz="2400">
                <a:solidFill>
                  <a:schemeClr val="bg2"/>
                </a:solidFill>
              </a:defRPr>
            </a:lvl1pPr>
          </a:lstStyle>
          <a:p>
            <a:pPr lvl="0"/>
            <a:r>
              <a:rPr lang="fr-FR" noProof="0" dirty="0" smtClean="0"/>
              <a:t>Cliquez pour modifier le style des sous-titres du masque</a:t>
            </a:r>
          </a:p>
        </p:txBody>
      </p:sp>
      <p:sp>
        <p:nvSpPr>
          <p:cNvPr id="6" name="Rectangle 1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02B04C-38D0-FF45-91F5-19D3972525CD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  <p:pic>
        <p:nvPicPr>
          <p:cNvPr id="2" name="Image 1" descr="Logo RF + ONERA RV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5" y="188640"/>
            <a:ext cx="4752528" cy="1204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96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EDFC2C-F9B9-0445-A511-DA4552EF3EE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000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souligné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EDFC2C-F9B9-0445-A511-DA4552EF3EE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  <p:cxnSp>
        <p:nvCxnSpPr>
          <p:cNvPr id="5" name="Connecteur droit 4"/>
          <p:cNvCxnSpPr/>
          <p:nvPr userDrawn="1"/>
        </p:nvCxnSpPr>
        <p:spPr bwMode="auto">
          <a:xfrm>
            <a:off x="266700" y="1052736"/>
            <a:ext cx="8877300" cy="0"/>
          </a:xfrm>
          <a:prstGeom prst="line">
            <a:avLst/>
          </a:prstGeom>
          <a:noFill/>
          <a:ln w="9525" cap="flat" cmpd="sng" algn="ctr">
            <a:solidFill>
              <a:srgbClr val="11489C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861706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4566E1-232C-D047-AF81-68BEABEA370D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2759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77907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77907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09748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0974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565F9C-858D-DB4A-B718-B4541E464608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266700" y="0"/>
            <a:ext cx="8788400" cy="10255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1915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B6CDF6-4C5A-C046-92B8-1E376BA69C03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596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D226E1-E205-0C4F-9220-3B052C7AD213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314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66700" y="0"/>
            <a:ext cx="8788400" cy="102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et modifiez le titre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79400" y="17002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030" name="Rectangle 18"/>
          <p:cNvSpPr>
            <a:spLocks noChangeArrowheads="1"/>
          </p:cNvSpPr>
          <p:nvPr userDrawn="1"/>
        </p:nvSpPr>
        <p:spPr bwMode="auto">
          <a:xfrm>
            <a:off x="2895600" y="6248400"/>
            <a:ext cx="539591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r" eaLnBrk="1" hangingPunct="1"/>
            <a:r>
              <a:rPr lang="fr-FR" sz="1000" b="0" dirty="0" smtClean="0">
                <a:solidFill>
                  <a:schemeClr val="tx1"/>
                </a:solidFill>
              </a:rPr>
              <a:t>Projet</a:t>
            </a:r>
            <a:r>
              <a:rPr lang="fr-FR" sz="1000" b="0" baseline="0" dirty="0" smtClean="0">
                <a:solidFill>
                  <a:schemeClr val="tx1"/>
                </a:solidFill>
              </a:rPr>
              <a:t> INSA 2023</a:t>
            </a:r>
            <a:endParaRPr lang="fr-FR" sz="1000" b="0" dirty="0">
              <a:solidFill>
                <a:schemeClr val="tx1"/>
              </a:solidFill>
            </a:endParaRPr>
          </a:p>
        </p:txBody>
      </p:sp>
      <p:cxnSp>
        <p:nvCxnSpPr>
          <p:cNvPr id="17" name="Connecteur droit 16"/>
          <p:cNvCxnSpPr/>
          <p:nvPr userDrawn="1"/>
        </p:nvCxnSpPr>
        <p:spPr bwMode="auto">
          <a:xfrm>
            <a:off x="266700" y="6291263"/>
            <a:ext cx="8877300" cy="0"/>
          </a:xfrm>
          <a:prstGeom prst="line">
            <a:avLst/>
          </a:prstGeom>
          <a:noFill/>
          <a:ln w="9525" cap="flat" cmpd="sng" algn="ctr">
            <a:solidFill>
              <a:srgbClr val="11489C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82000" y="6248400"/>
            <a:ext cx="762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b="0">
                <a:solidFill>
                  <a:schemeClr val="tx1"/>
                </a:solidFill>
                <a:cs typeface="Geneva" charset="0"/>
              </a:defRPr>
            </a:lvl1pPr>
          </a:lstStyle>
          <a:p>
            <a:pPr>
              <a:defRPr/>
            </a:pPr>
            <a:fld id="{99F0CAB2-14CD-3845-84B5-C89C4150BDD6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  <p:pic>
        <p:nvPicPr>
          <p:cNvPr id="3" name="Image 2" descr="Logo RF + ONERA RVB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30" y="6345570"/>
            <a:ext cx="1881146" cy="47667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40" r:id="rId2"/>
    <p:sldLayoutId id="2147483750" r:id="rId3"/>
    <p:sldLayoutId id="2147483741" r:id="rId4"/>
    <p:sldLayoutId id="2147483742" r:id="rId5"/>
    <p:sldLayoutId id="2147483743" r:id="rId6"/>
    <p:sldLayoutId id="2147483744" r:id="rId7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509A"/>
          </a:solidFill>
          <a:latin typeface="+mj-lt"/>
          <a:ea typeface="+mj-ea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509A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509A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509A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509A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00509A"/>
          </a:solidFill>
          <a:latin typeface="Arial" charset="0"/>
          <a:ea typeface="ＭＳ Ｐゴシック" charset="0"/>
          <a:cs typeface="Geneva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00509A"/>
          </a:solidFill>
          <a:latin typeface="Arial" charset="0"/>
          <a:ea typeface="ＭＳ Ｐゴシック" charset="0"/>
          <a:cs typeface="Geneva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00509A"/>
          </a:solidFill>
          <a:latin typeface="Arial" charset="0"/>
          <a:ea typeface="ＭＳ Ｐゴシック" charset="0"/>
          <a:cs typeface="Geneva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00509A"/>
          </a:solidFill>
          <a:latin typeface="Arial" charset="0"/>
          <a:ea typeface="ＭＳ Ｐゴシック" charset="0"/>
          <a:cs typeface="Geneva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Geneva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Geneva" charset="0"/>
          <a:cs typeface="+mn-cs"/>
        </a:defRPr>
      </a:lvl4pPr>
      <a:lvl5pPr marL="1971675" indent="-179388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chemeClr val="tx1"/>
          </a:solidFill>
          <a:latin typeface="+mn-lt"/>
          <a:ea typeface="Geneva" charset="0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charset="0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charset="0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charset="0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charset="0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re 6"/>
          <p:cNvSpPr>
            <a:spLocks noGrp="1"/>
          </p:cNvSpPr>
          <p:nvPr>
            <p:ph type="ctrTitle"/>
          </p:nvPr>
        </p:nvSpPr>
        <p:spPr>
          <a:xfrm>
            <a:off x="323528" y="1988840"/>
            <a:ext cx="8352928" cy="1719064"/>
          </a:xfrm>
        </p:spPr>
        <p:txBody>
          <a:bodyPr/>
          <a:lstStyle/>
          <a:p>
            <a:pPr algn="ctr"/>
            <a:r>
              <a:rPr lang="fr-FR" sz="2800" dirty="0">
                <a:latin typeface="Arial" charset="0"/>
                <a:ea typeface="ＭＳ Ｐゴシック" charset="0"/>
              </a:rPr>
              <a:t>Mise en place d’une méthode de construction d’une base d’apprentissage </a:t>
            </a:r>
            <a:r>
              <a:rPr lang="fr-FR" sz="2800" dirty="0" err="1">
                <a:latin typeface="Arial" charset="0"/>
                <a:ea typeface="ＭＳ Ｐゴシック" charset="0"/>
              </a:rPr>
              <a:t>multitemporelle</a:t>
            </a:r>
            <a:r>
              <a:rPr lang="fr-FR" sz="2800" dirty="0">
                <a:latin typeface="Arial" charset="0"/>
                <a:ea typeface="ＭＳ Ｐゴシック" charset="0"/>
              </a:rPr>
              <a:t/>
            </a:r>
            <a:br>
              <a:rPr lang="fr-FR" sz="2800" dirty="0">
                <a:latin typeface="Arial" charset="0"/>
                <a:ea typeface="ＭＳ Ｐゴシック" charset="0"/>
              </a:rPr>
            </a:br>
            <a:r>
              <a:rPr lang="fr-FR" sz="2800" dirty="0">
                <a:latin typeface="Arial" charset="0"/>
                <a:ea typeface="ＭＳ Ｐゴシック" charset="0"/>
              </a:rPr>
              <a:t>pour la classification supervisée d’espèces végétales</a:t>
            </a:r>
          </a:p>
        </p:txBody>
      </p:sp>
      <p:sp>
        <p:nvSpPr>
          <p:cNvPr id="15362" name="Sous-titre 7"/>
          <p:cNvSpPr>
            <a:spLocks noGrp="1"/>
          </p:cNvSpPr>
          <p:nvPr>
            <p:ph type="subTitle" idx="1"/>
          </p:nvPr>
        </p:nvSpPr>
        <p:spPr>
          <a:xfrm>
            <a:off x="179512" y="4005064"/>
            <a:ext cx="8712968" cy="864096"/>
          </a:xfrm>
        </p:spPr>
        <p:txBody>
          <a:bodyPr/>
          <a:lstStyle/>
          <a:p>
            <a:r>
              <a:rPr lang="fr-FR" dirty="0" smtClean="0">
                <a:latin typeface="Arial" charset="0"/>
                <a:ea typeface="ＭＳ Ｐゴシック" charset="0"/>
              </a:rPr>
              <a:t>Rollin </a:t>
            </a:r>
            <a:r>
              <a:rPr lang="fr-FR" dirty="0" err="1" smtClean="0">
                <a:latin typeface="Arial" charset="0"/>
                <a:ea typeface="ＭＳ Ｐゴシック" charset="0"/>
              </a:rPr>
              <a:t>Gimenez</a:t>
            </a:r>
            <a:r>
              <a:rPr lang="fr-FR" dirty="0" smtClean="0">
                <a:latin typeface="Arial" charset="0"/>
                <a:ea typeface="ＭＳ Ｐゴシック" charset="0"/>
              </a:rPr>
              <a:t> (ONERA/DOTA) rollin.gimenez@onera.fr</a:t>
            </a:r>
          </a:p>
          <a:p>
            <a:r>
              <a:rPr lang="fr-FR" dirty="0" smtClean="0">
                <a:latin typeface="Arial" charset="0"/>
                <a:ea typeface="ＭＳ Ｐゴシック" charset="0"/>
              </a:rPr>
              <a:t>Sophie </a:t>
            </a:r>
            <a:r>
              <a:rPr lang="fr-FR" dirty="0">
                <a:latin typeface="Arial" charset="0"/>
                <a:ea typeface="ＭＳ Ｐゴシック" charset="0"/>
              </a:rPr>
              <a:t>Fabre </a:t>
            </a:r>
            <a:r>
              <a:rPr lang="fr-FR" dirty="0" smtClean="0">
                <a:latin typeface="Arial" charset="0"/>
                <a:ea typeface="ＭＳ Ｐゴシック" charset="0"/>
              </a:rPr>
              <a:t>(</a:t>
            </a:r>
            <a:r>
              <a:rPr lang="fr-FR" dirty="0">
                <a:latin typeface="Arial" charset="0"/>
                <a:ea typeface="ＭＳ Ｐゴシック" charset="0"/>
              </a:rPr>
              <a:t>ONERA/DOTA</a:t>
            </a:r>
            <a:r>
              <a:rPr lang="fr-FR" dirty="0" smtClean="0">
                <a:latin typeface="Arial" charset="0"/>
                <a:ea typeface="ＭＳ Ｐゴシック" charset="0"/>
              </a:rPr>
              <a:t>) sophie.fabre@onera.fr</a:t>
            </a:r>
            <a:endParaRPr lang="fr-FR" dirty="0">
              <a:latin typeface="Arial" charset="0"/>
              <a:ea typeface="ＭＳ Ｐゴシック" charset="0"/>
            </a:endParaRPr>
          </a:p>
        </p:txBody>
      </p:sp>
      <p:sp>
        <p:nvSpPr>
          <p:cNvPr id="15363" name="Espace réservé du numéro de diapositive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9pPr>
          </a:lstStyle>
          <a:p>
            <a:fld id="{2C2AF848-9437-B84D-A0C4-D8124FE3B664}" type="slidenum">
              <a:rPr lang="fr-FR" sz="1200" b="0">
                <a:solidFill>
                  <a:schemeClr val="tx1"/>
                </a:solidFill>
                <a:cs typeface="Geneva" charset="0"/>
              </a:rPr>
              <a:pPr/>
              <a:t>1</a:t>
            </a:fld>
            <a:endParaRPr lang="fr-FR" sz="1200" b="0">
              <a:solidFill>
                <a:schemeClr val="tx1"/>
              </a:solidFill>
              <a:cs typeface="Geneva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Etat de l’art : Type de synthèse attendue</a:t>
            </a:r>
            <a:endParaRPr lang="fr-FR" dirty="0"/>
          </a:p>
        </p:txBody>
      </p:sp>
      <p:sp>
        <p:nvSpPr>
          <p:cNvPr id="16387" name="Espace réservé du numéro de diapositive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9pPr>
          </a:lstStyle>
          <a:p>
            <a:fld id="{DDB3B278-2AC7-2743-B86B-FF164B0FDC4D}" type="slidenum">
              <a:rPr lang="fr-FR" sz="1200" b="0">
                <a:solidFill>
                  <a:schemeClr val="tx1"/>
                </a:solidFill>
                <a:cs typeface="Geneva" charset="0"/>
              </a:rPr>
              <a:pPr/>
              <a:t>10</a:t>
            </a:fld>
            <a:endParaRPr lang="fr-FR" sz="1200" b="0">
              <a:solidFill>
                <a:schemeClr val="tx1"/>
              </a:solidFill>
              <a:cs typeface="Geneva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6381328"/>
            <a:ext cx="576064" cy="427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ZoneTexte 1"/>
          <p:cNvSpPr txBox="1"/>
          <p:nvPr/>
        </p:nvSpPr>
        <p:spPr>
          <a:xfrm>
            <a:off x="539552" y="1196752"/>
            <a:ext cx="712879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286000" algn="l" defTabSz="457200" rtl="0" eaLnBrk="1" latinLnBrk="0" hangingPunct="1">
              <a:defRPr sz="2400" b="1" kern="1200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743200" algn="l" defTabSz="457200" rtl="0" eaLnBrk="1" latinLnBrk="0" hangingPunct="1">
              <a:defRPr sz="2400" b="1" kern="1200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200400" algn="l" defTabSz="457200" rtl="0" eaLnBrk="1" latinLnBrk="0" hangingPunct="1">
              <a:defRPr sz="2400" b="1" kern="1200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657600" algn="l" defTabSz="457200" rtl="0" eaLnBrk="1" latinLnBrk="0" hangingPunct="1">
              <a:defRPr sz="2400" b="1" kern="1200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smtClean="0"/>
              <a:t>Titre, </a:t>
            </a:r>
            <a:r>
              <a:rPr lang="fr-FR" sz="2000" dirty="0" err="1" smtClean="0"/>
              <a:t>authors</a:t>
            </a:r>
            <a:r>
              <a:rPr lang="fr-FR" sz="2000" dirty="0" smtClean="0"/>
              <a:t>, publication </a:t>
            </a:r>
            <a:r>
              <a:rPr lang="fr-FR" sz="2000" dirty="0" err="1" smtClean="0"/>
              <a:t>year</a:t>
            </a:r>
            <a:r>
              <a:rPr lang="fr-FR" sz="2000" dirty="0" smtClean="0"/>
              <a:t>, journal </a:t>
            </a:r>
            <a:r>
              <a:rPr lang="fr-FR" sz="2000" dirty="0" err="1" smtClean="0"/>
              <a:t>name</a:t>
            </a:r>
            <a:endParaRPr lang="fr-FR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err="1" smtClean="0"/>
              <a:t>Context</a:t>
            </a:r>
            <a:endParaRPr lang="fr-FR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smtClean="0"/>
              <a:t>Objective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err="1" smtClean="0"/>
              <a:t>Problematic</a:t>
            </a:r>
            <a:r>
              <a:rPr lang="fr-FR" sz="2000" dirty="0" smtClean="0"/>
              <a:t> </a:t>
            </a:r>
            <a:r>
              <a:rPr lang="fr-FR" sz="2000" b="0" dirty="0" smtClean="0">
                <a:solidFill>
                  <a:schemeClr val="tx1"/>
                </a:solidFill>
              </a:rPr>
              <a:t>(</a:t>
            </a:r>
            <a:r>
              <a:rPr lang="fr-FR" sz="2000" b="0" dirty="0" err="1" smtClean="0">
                <a:solidFill>
                  <a:schemeClr val="tx1"/>
                </a:solidFill>
              </a:rPr>
              <a:t>difficulties</a:t>
            </a:r>
            <a:r>
              <a:rPr lang="fr-FR" sz="2000" b="0" dirty="0" smtClean="0">
                <a:solidFill>
                  <a:schemeClr val="tx1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err="1" smtClean="0"/>
              <a:t>Materiels</a:t>
            </a:r>
            <a:r>
              <a:rPr lang="fr-FR" dirty="0" smtClean="0"/>
              <a:t> </a:t>
            </a:r>
            <a:r>
              <a:rPr lang="fr-FR" sz="2000" b="0" dirty="0" smtClean="0">
                <a:solidFill>
                  <a:schemeClr val="tx1"/>
                </a:solidFill>
              </a:rPr>
              <a:t>(site, data)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smtClean="0"/>
              <a:t>Method and </a:t>
            </a:r>
            <a:r>
              <a:rPr lang="fr-FR" sz="2000" dirty="0" err="1" smtClean="0"/>
              <a:t>criteria</a:t>
            </a:r>
            <a:r>
              <a:rPr lang="fr-FR" sz="2000" dirty="0" smtClean="0"/>
              <a:t> for performance </a:t>
            </a:r>
            <a:r>
              <a:rPr lang="fr-FR" sz="2000" dirty="0" err="1" smtClean="0"/>
              <a:t>analysis</a:t>
            </a:r>
            <a:endParaRPr lang="fr-FR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smtClean="0"/>
              <a:t>Main </a:t>
            </a:r>
            <a:r>
              <a:rPr lang="fr-FR" sz="2000" dirty="0" err="1" smtClean="0"/>
              <a:t>results</a:t>
            </a:r>
            <a:endParaRPr lang="fr-F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smtClean="0"/>
              <a:t>Conclusions </a:t>
            </a:r>
            <a:r>
              <a:rPr lang="fr-FR" sz="2000" b="0" dirty="0" smtClean="0">
                <a:solidFill>
                  <a:schemeClr val="tx1"/>
                </a:solidFill>
              </a:rPr>
              <a:t>(</a:t>
            </a:r>
            <a:r>
              <a:rPr lang="fr-FR" sz="2000" b="0" dirty="0" err="1" smtClean="0">
                <a:solidFill>
                  <a:schemeClr val="tx1"/>
                </a:solidFill>
              </a:rPr>
              <a:t>advantages</a:t>
            </a:r>
            <a:r>
              <a:rPr lang="fr-FR" sz="2000" b="0" dirty="0" smtClean="0">
                <a:solidFill>
                  <a:schemeClr val="tx1"/>
                </a:solidFill>
              </a:rPr>
              <a:t>, </a:t>
            </a:r>
            <a:r>
              <a:rPr lang="fr-FR" sz="2000" b="0" dirty="0" err="1" smtClean="0">
                <a:solidFill>
                  <a:schemeClr val="tx1"/>
                </a:solidFill>
              </a:rPr>
              <a:t>limits</a:t>
            </a:r>
            <a:r>
              <a:rPr lang="fr-FR" sz="2000" b="0" dirty="0" smtClean="0">
                <a:solidFill>
                  <a:schemeClr val="tx1"/>
                </a:solidFill>
              </a:rPr>
              <a:t>)</a:t>
            </a:r>
            <a:endParaRPr lang="fr-FR" sz="2000" dirty="0" smtClean="0">
              <a:solidFill>
                <a:schemeClr val="tx1"/>
              </a:solidFill>
            </a:endParaRPr>
          </a:p>
          <a:p>
            <a:endParaRPr lang="fr-FR" dirty="0" smtClean="0"/>
          </a:p>
          <a:p>
            <a:r>
              <a:rPr lang="fr-FR" sz="2000" b="0" dirty="0" err="1" smtClean="0">
                <a:solidFill>
                  <a:schemeClr val="tx1"/>
                </a:solidFill>
              </a:rPr>
              <a:t>Requirement</a:t>
            </a:r>
            <a:r>
              <a:rPr lang="fr-FR" sz="2000" b="0" dirty="0" smtClean="0">
                <a:solidFill>
                  <a:schemeClr val="tx1"/>
                </a:solidFill>
              </a:rPr>
              <a:t>: max 2 slides</a:t>
            </a:r>
            <a:endParaRPr lang="fr-FR" sz="20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545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Contexte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323528" y="1196752"/>
            <a:ext cx="8568952" cy="4032448"/>
          </a:xfrm>
        </p:spPr>
        <p:txBody>
          <a:bodyPr/>
          <a:lstStyle/>
          <a:p>
            <a:r>
              <a:rPr lang="fr-FR" sz="2000" b="1" dirty="0" smtClean="0"/>
              <a:t>Cartographie des espèces </a:t>
            </a:r>
            <a:r>
              <a:rPr lang="fr-FR" sz="2000" dirty="0" smtClean="0"/>
              <a:t>utile pour le suivi de la biodiversité, analyse des impacts du changement climatique ou anthropiques, analyse de l’état de </a:t>
            </a:r>
            <a:r>
              <a:rPr lang="fr-FR" sz="2000" dirty="0" smtClean="0"/>
              <a:t>santé</a:t>
            </a:r>
          </a:p>
          <a:p>
            <a:pPr marL="0" indent="0">
              <a:buNone/>
            </a:pPr>
            <a:endParaRPr lang="fr-FR" sz="2000" dirty="0" smtClean="0"/>
          </a:p>
          <a:p>
            <a:r>
              <a:rPr lang="fr-FR" sz="2000" b="1" dirty="0" smtClean="0"/>
              <a:t>Données de télédétection optique passive</a:t>
            </a:r>
            <a:r>
              <a:rPr lang="fr-FR" sz="2000" dirty="0" smtClean="0"/>
              <a:t> largement utilisées pour la cartographie des espèces ou des </a:t>
            </a:r>
            <a:r>
              <a:rPr lang="fr-FR" sz="2000" dirty="0" smtClean="0"/>
              <a:t>assemblages</a:t>
            </a:r>
          </a:p>
          <a:p>
            <a:pPr marL="0" indent="0">
              <a:buNone/>
            </a:pPr>
            <a:endParaRPr lang="fr-FR" sz="2000" dirty="0" smtClean="0"/>
          </a:p>
          <a:p>
            <a:r>
              <a:rPr lang="fr-FR" sz="2000" b="1" dirty="0" smtClean="0"/>
              <a:t>Exploitation de images multispectrales et multitemporelles des instruments satellitaires Sentinel-2 (A et B) </a:t>
            </a:r>
            <a:r>
              <a:rPr lang="fr-FR" sz="2000" dirty="0" smtClean="0"/>
              <a:t>: information spectrale (reliée aux traits bio-physico-chimiques de la végétation) et temporelle (liée à la phénologie de la végétation) + suivi sur plusieurs années (depuis 2017)</a:t>
            </a:r>
          </a:p>
        </p:txBody>
      </p:sp>
      <p:sp>
        <p:nvSpPr>
          <p:cNvPr id="16387" name="Espace réservé du numéro de diapositive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9pPr>
          </a:lstStyle>
          <a:p>
            <a:fld id="{DDB3B278-2AC7-2743-B86B-FF164B0FDC4D}" type="slidenum">
              <a:rPr lang="fr-FR" sz="1200" b="0">
                <a:solidFill>
                  <a:schemeClr val="tx1"/>
                </a:solidFill>
                <a:cs typeface="Geneva" charset="0"/>
              </a:rPr>
              <a:pPr/>
              <a:t>2</a:t>
            </a:fld>
            <a:endParaRPr lang="fr-FR" sz="1200" b="0">
              <a:solidFill>
                <a:schemeClr val="tx1"/>
              </a:solidFill>
              <a:cs typeface="Geneva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6381328"/>
            <a:ext cx="576064" cy="427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0242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Contexte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323528" y="1196752"/>
            <a:ext cx="8568952" cy="4032448"/>
          </a:xfrm>
        </p:spPr>
        <p:txBody>
          <a:bodyPr/>
          <a:lstStyle/>
          <a:p>
            <a:r>
              <a:rPr lang="fr-FR" sz="1800" b="1" dirty="0" smtClean="0"/>
              <a:t>Cartographie des espèces obtenue par un algorithme de classification supervisée</a:t>
            </a:r>
            <a:r>
              <a:rPr lang="fr-FR" sz="1800" dirty="0" smtClean="0"/>
              <a:t> (exemples : </a:t>
            </a:r>
            <a:r>
              <a:rPr lang="fr-FR" sz="1800" dirty="0" err="1" smtClean="0"/>
              <a:t>Random</a:t>
            </a:r>
            <a:r>
              <a:rPr lang="fr-FR" sz="1800" dirty="0" smtClean="0"/>
              <a:t> Forest, Support </a:t>
            </a:r>
            <a:r>
              <a:rPr lang="fr-FR" sz="1800" dirty="0" err="1" smtClean="0"/>
              <a:t>Vector</a:t>
            </a:r>
            <a:r>
              <a:rPr lang="fr-FR" sz="1800" dirty="0" smtClean="0"/>
              <a:t> Machine, </a:t>
            </a:r>
            <a:r>
              <a:rPr lang="fr-FR" sz="1800" dirty="0" err="1" smtClean="0"/>
              <a:t>Deep</a:t>
            </a:r>
            <a:r>
              <a:rPr lang="fr-FR" sz="1800" dirty="0" smtClean="0"/>
              <a:t> Learning</a:t>
            </a:r>
            <a:r>
              <a:rPr lang="fr-FR" sz="1800" dirty="0" smtClean="0"/>
              <a:t>…)</a:t>
            </a:r>
          </a:p>
          <a:p>
            <a:pPr marL="0" indent="0">
              <a:buNone/>
            </a:pPr>
            <a:endParaRPr lang="fr-FR" sz="1800" dirty="0" smtClean="0"/>
          </a:p>
          <a:p>
            <a:r>
              <a:rPr lang="fr-FR" sz="1800" dirty="0" smtClean="0"/>
              <a:t>Nécessite </a:t>
            </a:r>
            <a:r>
              <a:rPr lang="fr-FR" sz="1800" b="1" dirty="0" smtClean="0"/>
              <a:t>une base d’entrainement/validation</a:t>
            </a:r>
            <a:r>
              <a:rPr lang="fr-FR" sz="1800" dirty="0" smtClean="0"/>
              <a:t> construite à une </a:t>
            </a:r>
            <a:r>
              <a:rPr lang="fr-FR" sz="1800" b="1" dirty="0" smtClean="0"/>
              <a:t>date donnée </a:t>
            </a:r>
            <a:r>
              <a:rPr lang="fr-FR" sz="1800" dirty="0" smtClean="0"/>
              <a:t>par photo-interprétation ou relevés terrain </a:t>
            </a:r>
            <a:endParaRPr lang="fr-FR" sz="1800" dirty="0" smtClean="0"/>
          </a:p>
          <a:p>
            <a:pPr marL="0" indent="0">
              <a:buNone/>
            </a:pPr>
            <a:endParaRPr lang="fr-FR" sz="1800" dirty="0" smtClean="0"/>
          </a:p>
          <a:p>
            <a:r>
              <a:rPr lang="fr-FR" sz="1800" dirty="0" smtClean="0"/>
              <a:t>Pour réaliser une cartographie des espèces et analyser son suivi sur plusieurs années</a:t>
            </a:r>
            <a:r>
              <a:rPr lang="fr-FR" sz="1800" dirty="0"/>
              <a:t>, </a:t>
            </a:r>
            <a:r>
              <a:rPr lang="fr-FR" sz="1800" b="1" dirty="0" smtClean="0"/>
              <a:t>comment construire une </a:t>
            </a:r>
            <a:r>
              <a:rPr lang="fr-FR" sz="1800" b="1" dirty="0"/>
              <a:t>base </a:t>
            </a:r>
            <a:r>
              <a:rPr lang="fr-FR" sz="1800" b="1" dirty="0" smtClean="0"/>
              <a:t>pluriannuelle exploitable </a:t>
            </a:r>
            <a:r>
              <a:rPr lang="fr-FR" sz="1800" b="1" dirty="0"/>
              <a:t>quelle que soit </a:t>
            </a:r>
            <a:r>
              <a:rPr lang="fr-FR" sz="1800" b="1" dirty="0" smtClean="0"/>
              <a:t>l'année</a:t>
            </a:r>
            <a:r>
              <a:rPr lang="fr-FR" sz="1800" b="1" dirty="0"/>
              <a:t> </a:t>
            </a:r>
            <a:r>
              <a:rPr lang="fr-FR" sz="1800" b="1" dirty="0" smtClean="0"/>
              <a:t>? </a:t>
            </a:r>
            <a:endParaRPr lang="fr-FR" sz="1800" b="1" dirty="0"/>
          </a:p>
        </p:txBody>
      </p:sp>
      <p:sp>
        <p:nvSpPr>
          <p:cNvPr id="16387" name="Espace réservé du numéro de diapositive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9pPr>
          </a:lstStyle>
          <a:p>
            <a:fld id="{DDB3B278-2AC7-2743-B86B-FF164B0FDC4D}" type="slidenum">
              <a:rPr lang="fr-FR" sz="1200" b="0">
                <a:solidFill>
                  <a:schemeClr val="tx1"/>
                </a:solidFill>
                <a:cs typeface="Geneva" charset="0"/>
              </a:rPr>
              <a:pPr/>
              <a:t>3</a:t>
            </a:fld>
            <a:endParaRPr lang="fr-FR" sz="1200" b="0">
              <a:solidFill>
                <a:schemeClr val="tx1"/>
              </a:solidFill>
              <a:cs typeface="Geneva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6381328"/>
            <a:ext cx="576064" cy="427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8449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Images multispectrales multitemporelles</a:t>
            </a:r>
            <a:endParaRPr lang="fr-FR" dirty="0"/>
          </a:p>
        </p:txBody>
      </p:sp>
      <p:sp>
        <p:nvSpPr>
          <p:cNvPr id="16387" name="Espace réservé du numéro de diapositive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9pPr>
          </a:lstStyle>
          <a:p>
            <a:fld id="{DDB3B278-2AC7-2743-B86B-FF164B0FDC4D}" type="slidenum">
              <a:rPr lang="fr-FR" sz="1200" b="0">
                <a:solidFill>
                  <a:schemeClr val="tx1"/>
                </a:solidFill>
                <a:cs typeface="Geneva" charset="0"/>
              </a:rPr>
              <a:pPr/>
              <a:t>4</a:t>
            </a:fld>
            <a:endParaRPr lang="fr-FR" sz="1200" b="0">
              <a:solidFill>
                <a:schemeClr val="tx1"/>
              </a:solidFill>
              <a:cs typeface="Geneva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6381328"/>
            <a:ext cx="576064" cy="427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4" name="Groupe 13"/>
          <p:cNvGrpSpPr/>
          <p:nvPr/>
        </p:nvGrpSpPr>
        <p:grpSpPr>
          <a:xfrm>
            <a:off x="244587" y="1196752"/>
            <a:ext cx="8418982" cy="1945317"/>
            <a:chOff x="257475" y="842457"/>
            <a:chExt cx="8418982" cy="1945317"/>
          </a:xfrm>
        </p:grpSpPr>
        <p:pic>
          <p:nvPicPr>
            <p:cNvPr id="15" name="Picture 2" descr="U:\ENSEIGNEMENT\2017\Imagerie_module_LIRMM_Montpellier\illustrations\Remote_Sensing_active_passif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3528"/>
            <a:stretch/>
          </p:blipFill>
          <p:spPr bwMode="auto">
            <a:xfrm>
              <a:off x="4532592" y="951013"/>
              <a:ext cx="3896910" cy="169274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Rectangle 15"/>
            <p:cNvSpPr/>
            <p:nvPr/>
          </p:nvSpPr>
          <p:spPr>
            <a:xfrm>
              <a:off x="257475" y="842457"/>
              <a:ext cx="8418982" cy="194531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latin typeface="Trebuchet MS" panose="020B0603020202020204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090438" y="1023426"/>
              <a:ext cx="1319592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lvl="2"/>
              <a:r>
                <a:rPr lang="fr-FR" sz="1000" b="0" dirty="0" smtClean="0">
                  <a:solidFill>
                    <a:srgbClr val="000042"/>
                  </a:solidFill>
                  <a:latin typeface="+mn-lt"/>
                </a:rPr>
                <a:t>@</a:t>
              </a:r>
              <a:r>
                <a:rPr lang="fr-FR" sz="1000" b="0" dirty="0" err="1" smtClean="0">
                  <a:solidFill>
                    <a:srgbClr val="000042"/>
                  </a:solidFill>
                  <a:latin typeface="+mn-lt"/>
                </a:rPr>
                <a:t>Energy</a:t>
              </a:r>
              <a:r>
                <a:rPr lang="fr-FR" sz="1000" b="0" dirty="0" smtClean="0">
                  <a:solidFill>
                    <a:srgbClr val="000042"/>
                  </a:solidFill>
                  <a:latin typeface="+mn-lt"/>
                </a:rPr>
                <a:t> Education</a:t>
              </a:r>
              <a:endParaRPr lang="fr-FR" sz="1000" b="0" dirty="0">
                <a:solidFill>
                  <a:srgbClr val="000042"/>
                </a:solidFill>
                <a:latin typeface="+mn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5536" y="915566"/>
              <a:ext cx="3528392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6700" lvl="1" indent="-266700">
                <a:buNone/>
              </a:pPr>
              <a:r>
                <a:rPr lang="fr-FR" sz="1800" dirty="0" smtClean="0">
                  <a:solidFill>
                    <a:srgbClr val="FF0000"/>
                  </a:solidFill>
                </a:rPr>
                <a:t>1</a:t>
              </a:r>
              <a:r>
                <a:rPr lang="fr-FR" sz="1800" dirty="0">
                  <a:solidFill>
                    <a:srgbClr val="FF0000"/>
                  </a:solidFill>
                </a:rPr>
                <a:t>) Passive</a:t>
              </a:r>
            </a:p>
            <a:p>
              <a:pPr marL="0" lvl="1"/>
              <a:endParaRPr lang="fr-FR" sz="1200" dirty="0"/>
            </a:p>
            <a:p>
              <a:pPr marL="0" lvl="2" indent="0">
                <a:buNone/>
              </a:pPr>
              <a:r>
                <a:rPr lang="fr-FR" sz="1800" b="0" dirty="0">
                  <a:solidFill>
                    <a:schemeClr val="tx1"/>
                  </a:solidFill>
                </a:rPr>
                <a:t>Source of irradiation and </a:t>
              </a:r>
            </a:p>
            <a:p>
              <a:pPr marL="0" lvl="2" indent="0">
                <a:buNone/>
              </a:pPr>
              <a:r>
                <a:rPr lang="fr-FR" sz="1800" b="0" dirty="0" err="1">
                  <a:solidFill>
                    <a:schemeClr val="tx1"/>
                  </a:solidFill>
                </a:rPr>
                <a:t>Sensor</a:t>
              </a:r>
              <a:r>
                <a:rPr lang="fr-FR" sz="1800" b="0" dirty="0">
                  <a:solidFill>
                    <a:schemeClr val="tx1"/>
                  </a:solidFill>
                </a:rPr>
                <a:t> are </a:t>
              </a:r>
              <a:r>
                <a:rPr lang="fr-FR" sz="1800" b="0" dirty="0" smtClean="0">
                  <a:solidFill>
                    <a:schemeClr val="tx1"/>
                  </a:solidFill>
                </a:rPr>
                <a:t>disjoint</a:t>
              </a:r>
            </a:p>
            <a:p>
              <a:pPr marL="0" lvl="2" indent="0">
                <a:buNone/>
              </a:pPr>
              <a:endParaRPr lang="fr-FR" sz="1000" b="0" dirty="0">
                <a:solidFill>
                  <a:schemeClr val="tx1"/>
                </a:solidFill>
                <a:latin typeface="Trebuchet MS" panose="020B0603020202020204" pitchFamily="34" charset="0"/>
              </a:endParaRPr>
            </a:p>
            <a:p>
              <a:pPr marL="0" lvl="2" indent="0">
                <a:buNone/>
              </a:pPr>
              <a:r>
                <a:rPr lang="fr-FR" sz="1400" b="0" i="1" dirty="0" err="1">
                  <a:solidFill>
                    <a:schemeClr val="tx1"/>
                  </a:solidFill>
                  <a:latin typeface="Trebuchet MS" panose="020B0603020202020204" pitchFamily="34" charset="0"/>
                </a:rPr>
                <a:t>Example</a:t>
              </a:r>
              <a:r>
                <a:rPr lang="fr-FR" sz="1400" b="0" i="1" dirty="0">
                  <a:solidFill>
                    <a:schemeClr val="tx1"/>
                  </a:solidFill>
                  <a:latin typeface="Trebuchet MS" panose="020B0603020202020204" pitchFamily="34" charset="0"/>
                </a:rPr>
                <a:t> of source: </a:t>
              </a:r>
              <a:r>
                <a:rPr lang="fr-FR" sz="1400" b="0" dirty="0">
                  <a:solidFill>
                    <a:schemeClr val="tx1"/>
                  </a:solidFill>
                  <a:latin typeface="Trebuchet MS" panose="020B0603020202020204" pitchFamily="34" charset="0"/>
                </a:rPr>
                <a:t>Sun</a:t>
              </a:r>
              <a:endParaRPr lang="fr-FR" b="0" dirty="0">
                <a:solidFill>
                  <a:schemeClr val="tx1"/>
                </a:solidFill>
                <a:latin typeface="Trebuchet MS" panose="020B0603020202020204" pitchFamily="34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162281"/>
            <a:ext cx="5400675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588856CE-BA8F-4333-9470-DE27C2E5A1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389" y="4077072"/>
            <a:ext cx="3920321" cy="2180890"/>
          </a:xfrm>
          <a:prstGeom prst="rect">
            <a:avLst/>
          </a:prstGeom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5894E05C-7C46-4948-A2F6-9FD687FD89C4}"/>
              </a:ext>
            </a:extLst>
          </p:cNvPr>
          <p:cNvSpPr txBox="1"/>
          <p:nvPr/>
        </p:nvSpPr>
        <p:spPr>
          <a:xfrm>
            <a:off x="6802795" y="5825629"/>
            <a:ext cx="9456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b="0" i="1" dirty="0" err="1" smtClean="0">
                <a:solidFill>
                  <a:schemeClr val="bg2">
                    <a:lumMod val="25000"/>
                  </a:schemeClr>
                </a:solidFill>
              </a:rPr>
              <a:t>Xie</a:t>
            </a:r>
            <a:r>
              <a:rPr lang="fr-FR" sz="900" b="0" i="1" dirty="0" smtClean="0">
                <a:solidFill>
                  <a:schemeClr val="bg2">
                    <a:lumMod val="25000"/>
                  </a:schemeClr>
                </a:solidFill>
              </a:rPr>
              <a:t> 2018</a:t>
            </a:r>
            <a:endParaRPr lang="fr-FR" sz="900" b="0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600313" y="3284984"/>
            <a:ext cx="1419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0" dirty="0" smtClean="0"/>
              <a:t>Information spectrale</a:t>
            </a:r>
            <a:endParaRPr lang="fr-FR" sz="1800" b="0" dirty="0"/>
          </a:p>
        </p:txBody>
      </p:sp>
      <p:sp>
        <p:nvSpPr>
          <p:cNvPr id="23" name="ZoneTexte 22"/>
          <p:cNvSpPr txBox="1"/>
          <p:nvPr/>
        </p:nvSpPr>
        <p:spPr>
          <a:xfrm>
            <a:off x="3677228" y="5506616"/>
            <a:ext cx="144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0" dirty="0" smtClean="0"/>
              <a:t>Information temporelle</a:t>
            </a:r>
            <a:endParaRPr lang="fr-FR" sz="1800" b="0" dirty="0"/>
          </a:p>
        </p:txBody>
      </p:sp>
      <p:pic>
        <p:nvPicPr>
          <p:cNvPr id="24" name="Picture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21" y="5139142"/>
            <a:ext cx="1351740" cy="1013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ZoneTexte 24"/>
          <p:cNvSpPr txBox="1"/>
          <p:nvPr/>
        </p:nvSpPr>
        <p:spPr>
          <a:xfrm>
            <a:off x="1928649" y="5410130"/>
            <a:ext cx="1440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0" dirty="0" smtClean="0"/>
              <a:t>Information spatiale</a:t>
            </a:r>
            <a:endParaRPr lang="fr-FR" sz="1800" b="0" dirty="0"/>
          </a:p>
        </p:txBody>
      </p:sp>
    </p:spTree>
    <p:extLst>
      <p:ext uri="{BB962C8B-B14F-4D97-AF65-F5344CB8AC3E}">
        <p14:creationId xmlns:p14="http://schemas.microsoft.com/office/powerpoint/2010/main" val="3005924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Classification supervisée : Principales étapes</a:t>
            </a:r>
            <a:endParaRPr lang="fr-FR" dirty="0"/>
          </a:p>
        </p:txBody>
      </p:sp>
      <p:sp>
        <p:nvSpPr>
          <p:cNvPr id="16387" name="Espace réservé du numéro de diapositive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9pPr>
          </a:lstStyle>
          <a:p>
            <a:fld id="{DDB3B278-2AC7-2743-B86B-FF164B0FDC4D}" type="slidenum">
              <a:rPr lang="fr-FR" sz="1200" b="0">
                <a:solidFill>
                  <a:schemeClr val="tx1"/>
                </a:solidFill>
                <a:cs typeface="Geneva" charset="0"/>
              </a:rPr>
              <a:pPr/>
              <a:t>5</a:t>
            </a:fld>
            <a:endParaRPr lang="fr-FR" sz="1200" b="0">
              <a:solidFill>
                <a:schemeClr val="tx1"/>
              </a:solidFill>
              <a:cs typeface="Geneva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6381328"/>
            <a:ext cx="576064" cy="427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340768"/>
            <a:ext cx="6779481" cy="3497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10677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Description du travail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323528" y="1196752"/>
            <a:ext cx="8568952" cy="4320480"/>
          </a:xfrm>
        </p:spPr>
        <p:txBody>
          <a:bodyPr/>
          <a:lstStyle/>
          <a:p>
            <a:r>
              <a:rPr lang="fr-FR" sz="2000" dirty="0" smtClean="0"/>
              <a:t>Objectif : </a:t>
            </a:r>
            <a:r>
              <a:rPr lang="fr-FR" sz="2000" dirty="0"/>
              <a:t>P</a:t>
            </a:r>
            <a:r>
              <a:rPr lang="fr-FR" sz="2000" dirty="0" smtClean="0"/>
              <a:t>roposer </a:t>
            </a:r>
            <a:r>
              <a:rPr lang="fr-FR" sz="2000" dirty="0"/>
              <a:t>une méthode</a:t>
            </a:r>
            <a:r>
              <a:rPr lang="fr-FR" sz="2000" b="1" dirty="0"/>
              <a:t> </a:t>
            </a:r>
            <a:r>
              <a:rPr lang="fr-FR" sz="2000" dirty="0"/>
              <a:t>de</a:t>
            </a:r>
            <a:r>
              <a:rPr lang="fr-FR" sz="2000" b="1" dirty="0"/>
              <a:t> construction d’une base d’apprentissage </a:t>
            </a:r>
            <a:r>
              <a:rPr lang="fr-FR" sz="2000" b="1" dirty="0" smtClean="0"/>
              <a:t>multi-temporelle</a:t>
            </a:r>
            <a:r>
              <a:rPr lang="fr-FR" sz="2000" dirty="0" smtClean="0"/>
              <a:t> pour </a:t>
            </a:r>
            <a:r>
              <a:rPr lang="fr-FR" sz="2000" dirty="0"/>
              <a:t>la classification supervisée d’espèces </a:t>
            </a:r>
            <a:r>
              <a:rPr lang="fr-FR" sz="2000" dirty="0" smtClean="0"/>
              <a:t>végétales</a:t>
            </a:r>
          </a:p>
          <a:p>
            <a:pPr marL="0" indent="0">
              <a:buNone/>
            </a:pPr>
            <a:endParaRPr lang="fr-FR" sz="400" dirty="0" smtClean="0"/>
          </a:p>
          <a:p>
            <a:r>
              <a:rPr lang="fr-FR" sz="2000" dirty="0" smtClean="0"/>
              <a:t>Site d’étude : </a:t>
            </a:r>
            <a:r>
              <a:rPr lang="fr-FR" sz="2000" b="1" dirty="0" smtClean="0"/>
              <a:t>Ancien </a:t>
            </a:r>
            <a:r>
              <a:rPr lang="fr-FR" sz="2000" b="1" dirty="0" smtClean="0"/>
              <a:t>site de traitement de </a:t>
            </a:r>
            <a:r>
              <a:rPr lang="fr-FR" sz="2000" b="1" dirty="0" smtClean="0"/>
              <a:t>minerais</a:t>
            </a:r>
          </a:p>
          <a:p>
            <a:pPr marL="0" indent="0">
              <a:buNone/>
            </a:pPr>
            <a:endParaRPr lang="fr-FR" sz="400" dirty="0" smtClean="0"/>
          </a:p>
          <a:p>
            <a:r>
              <a:rPr lang="fr-FR" sz="2000" dirty="0" smtClean="0"/>
              <a:t>Données </a:t>
            </a:r>
            <a:r>
              <a:rPr lang="fr-FR" sz="2000" b="1" dirty="0" smtClean="0"/>
              <a:t>Sentinel-2 (2017 à 2022) </a:t>
            </a:r>
            <a:r>
              <a:rPr lang="fr-FR" sz="2000" dirty="0" smtClean="0"/>
              <a:t>+ </a:t>
            </a:r>
            <a:r>
              <a:rPr lang="fr-FR" sz="2000" b="1" dirty="0" smtClean="0"/>
              <a:t>relevés terrain de </a:t>
            </a:r>
            <a:r>
              <a:rPr lang="fr-FR" sz="2000" b="1" dirty="0" smtClean="0"/>
              <a:t>2020-2021</a:t>
            </a:r>
          </a:p>
          <a:p>
            <a:endParaRPr lang="fr-FR" sz="400" b="1" dirty="0" smtClean="0"/>
          </a:p>
          <a:p>
            <a:r>
              <a:rPr lang="fr-FR" sz="2000" dirty="0" smtClean="0"/>
              <a:t>Sélection d’un algorithme : </a:t>
            </a:r>
            <a:r>
              <a:rPr lang="fr-FR" sz="2000" b="1" dirty="0" smtClean="0"/>
              <a:t>SVM à noyau </a:t>
            </a:r>
            <a:r>
              <a:rPr lang="fr-FR" sz="2000" b="1" dirty="0" smtClean="0"/>
              <a:t>gaussien</a:t>
            </a:r>
          </a:p>
          <a:p>
            <a:endParaRPr lang="fr-FR" sz="400" dirty="0" smtClean="0"/>
          </a:p>
          <a:p>
            <a:r>
              <a:rPr lang="fr-FR" sz="2000" b="1" dirty="0" smtClean="0"/>
              <a:t>Analyse de performance de classification </a:t>
            </a:r>
            <a:r>
              <a:rPr lang="fr-FR" sz="2000" dirty="0" smtClean="0"/>
              <a:t>par des critères standard : </a:t>
            </a:r>
            <a:r>
              <a:rPr lang="fr-FR" sz="2000" dirty="0" err="1" smtClean="0"/>
              <a:t>overall</a:t>
            </a:r>
            <a:r>
              <a:rPr lang="fr-FR" sz="2000" dirty="0" smtClean="0"/>
              <a:t> </a:t>
            </a:r>
            <a:r>
              <a:rPr lang="fr-FR" sz="2000" dirty="0" err="1" smtClean="0"/>
              <a:t>accuracy</a:t>
            </a:r>
            <a:r>
              <a:rPr lang="fr-FR" sz="2000" dirty="0" smtClean="0"/>
              <a:t>, matrice de confusion, F-score</a:t>
            </a:r>
            <a:r>
              <a:rPr lang="fr-FR" sz="2000" dirty="0" smtClean="0"/>
              <a:t>…</a:t>
            </a:r>
          </a:p>
          <a:p>
            <a:endParaRPr lang="fr-FR" sz="400" dirty="0" smtClean="0"/>
          </a:p>
          <a:p>
            <a:r>
              <a:rPr lang="fr-FR" sz="2000" dirty="0"/>
              <a:t>Développement en langage </a:t>
            </a:r>
            <a:r>
              <a:rPr lang="fr-FR" sz="2000" b="1" dirty="0"/>
              <a:t>Python</a:t>
            </a:r>
            <a:r>
              <a:rPr lang="fr-FR" sz="2000" dirty="0"/>
              <a:t> (privilégier les bibliothèques </a:t>
            </a:r>
            <a:r>
              <a:rPr lang="fr-FR" sz="2000" dirty="0" smtClean="0"/>
              <a:t>existantes, liste sera fournie</a:t>
            </a:r>
            <a:r>
              <a:rPr lang="fr-FR" sz="2000" dirty="0" smtClean="0"/>
              <a:t>)</a:t>
            </a:r>
          </a:p>
          <a:p>
            <a:endParaRPr lang="fr-FR" sz="400" dirty="0"/>
          </a:p>
          <a:p>
            <a:r>
              <a:rPr lang="fr-FR" sz="2000" dirty="0"/>
              <a:t>Outil libre utile pour la visualisation (SIG, image) : </a:t>
            </a:r>
            <a:r>
              <a:rPr lang="fr-FR" sz="2000" b="1" dirty="0" smtClean="0"/>
              <a:t>QGIS</a:t>
            </a:r>
            <a:endParaRPr lang="fr-FR" sz="2000" b="1" dirty="0"/>
          </a:p>
        </p:txBody>
      </p:sp>
      <p:sp>
        <p:nvSpPr>
          <p:cNvPr id="16387" name="Espace réservé du numéro de diapositive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9pPr>
          </a:lstStyle>
          <a:p>
            <a:fld id="{DDB3B278-2AC7-2743-B86B-FF164B0FDC4D}" type="slidenum">
              <a:rPr lang="fr-FR" sz="1200" b="0">
                <a:solidFill>
                  <a:schemeClr val="tx1"/>
                </a:solidFill>
                <a:cs typeface="Geneva" charset="0"/>
              </a:rPr>
              <a:pPr/>
              <a:t>6</a:t>
            </a:fld>
            <a:endParaRPr lang="fr-FR" sz="1200" b="0">
              <a:solidFill>
                <a:schemeClr val="tx1"/>
              </a:solidFill>
              <a:cs typeface="Geneva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6381328"/>
            <a:ext cx="576064" cy="427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1058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Pistes identifiées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347609" y="1196752"/>
            <a:ext cx="8568952" cy="3312368"/>
          </a:xfrm>
        </p:spPr>
        <p:txBody>
          <a:bodyPr/>
          <a:lstStyle/>
          <a:p>
            <a:r>
              <a:rPr lang="fr-FR" sz="2000" dirty="0"/>
              <a:t>Sélection uniquement des </a:t>
            </a:r>
            <a:r>
              <a:rPr lang="fr-FR" sz="2000" b="1" dirty="0"/>
              <a:t>pixels</a:t>
            </a:r>
            <a:r>
              <a:rPr lang="fr-FR" sz="2000" dirty="0"/>
              <a:t> de la base d’apprentissage </a:t>
            </a:r>
            <a:r>
              <a:rPr lang="fr-FR" sz="2000" b="1" dirty="0"/>
              <a:t>corrélés</a:t>
            </a:r>
            <a:r>
              <a:rPr lang="fr-FR" sz="2000" dirty="0"/>
              <a:t> </a:t>
            </a:r>
            <a:r>
              <a:rPr lang="fr-FR" sz="2000" b="1" dirty="0"/>
              <a:t>d’une année à </a:t>
            </a:r>
            <a:r>
              <a:rPr lang="fr-FR" sz="2000" b="1" dirty="0" smtClean="0"/>
              <a:t>l’autre</a:t>
            </a:r>
            <a:r>
              <a:rPr lang="fr-FR" sz="2000" dirty="0" smtClean="0"/>
              <a:t> représentant </a:t>
            </a:r>
            <a:r>
              <a:rPr lang="fr-FR" sz="2000" dirty="0"/>
              <a:t>les espèces qui n’ont pas changé au cours du </a:t>
            </a:r>
            <a:r>
              <a:rPr lang="fr-FR" sz="2000" dirty="0" smtClean="0"/>
              <a:t>temps</a:t>
            </a:r>
          </a:p>
          <a:p>
            <a:endParaRPr lang="fr-FR" sz="2000" dirty="0"/>
          </a:p>
          <a:p>
            <a:r>
              <a:rPr lang="fr-FR" sz="2000" b="1" dirty="0" smtClean="0"/>
              <a:t>Classification </a:t>
            </a:r>
            <a:r>
              <a:rPr lang="fr-FR" sz="2000" b="1" dirty="0"/>
              <a:t>non supervisée </a:t>
            </a:r>
            <a:r>
              <a:rPr lang="fr-FR" sz="2000" dirty="0"/>
              <a:t>et </a:t>
            </a:r>
            <a:r>
              <a:rPr lang="fr-FR" sz="2000" b="1" dirty="0"/>
              <a:t>détection de changement </a:t>
            </a:r>
            <a:r>
              <a:rPr lang="fr-FR" sz="2000" dirty="0"/>
              <a:t>pour localiser les </a:t>
            </a:r>
            <a:r>
              <a:rPr lang="fr-FR" sz="2000" b="1" dirty="0"/>
              <a:t>zones </a:t>
            </a:r>
            <a:r>
              <a:rPr lang="fr-FR" sz="2000" b="1" dirty="0" smtClean="0"/>
              <a:t>inchangées </a:t>
            </a:r>
            <a:r>
              <a:rPr lang="fr-FR" sz="2000" dirty="0" smtClean="0"/>
              <a:t>au </a:t>
            </a:r>
            <a:r>
              <a:rPr lang="fr-FR" sz="2000" dirty="0"/>
              <a:t>cours du </a:t>
            </a:r>
            <a:r>
              <a:rPr lang="fr-FR" sz="2000" dirty="0" smtClean="0"/>
              <a:t>temps</a:t>
            </a:r>
          </a:p>
          <a:p>
            <a:endParaRPr lang="fr-FR" sz="2000" dirty="0" smtClean="0"/>
          </a:p>
          <a:p>
            <a:r>
              <a:rPr lang="fr-FR" sz="2000" dirty="0" smtClean="0"/>
              <a:t>Utilisation </a:t>
            </a:r>
            <a:r>
              <a:rPr lang="fr-FR" sz="2000" dirty="0"/>
              <a:t>d’un algorithme de </a:t>
            </a:r>
            <a:r>
              <a:rPr lang="fr-FR" sz="2000" b="1" dirty="0" err="1" smtClean="0"/>
              <a:t>co</a:t>
            </a:r>
            <a:r>
              <a:rPr lang="fr-FR" sz="2000" b="1" dirty="0" smtClean="0"/>
              <a:t>-apprentissage</a:t>
            </a:r>
          </a:p>
        </p:txBody>
      </p:sp>
      <p:sp>
        <p:nvSpPr>
          <p:cNvPr id="16387" name="Espace réservé du numéro de diapositive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9pPr>
          </a:lstStyle>
          <a:p>
            <a:fld id="{DDB3B278-2AC7-2743-B86B-FF164B0FDC4D}" type="slidenum">
              <a:rPr lang="fr-FR" sz="1200" b="0">
                <a:solidFill>
                  <a:schemeClr val="tx1"/>
                </a:solidFill>
                <a:cs typeface="Geneva" charset="0"/>
              </a:rPr>
              <a:pPr/>
              <a:t>7</a:t>
            </a:fld>
            <a:endParaRPr lang="fr-FR" sz="1200" b="0">
              <a:solidFill>
                <a:schemeClr val="tx1"/>
              </a:solidFill>
              <a:cs typeface="Geneva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6381328"/>
            <a:ext cx="576064" cy="427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Données in-situ</a:t>
            </a:r>
            <a:endParaRPr lang="fr-FR" dirty="0"/>
          </a:p>
        </p:txBody>
      </p:sp>
      <p:sp>
        <p:nvSpPr>
          <p:cNvPr id="16387" name="Espace réservé du numéro de diapositive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9pPr>
          </a:lstStyle>
          <a:p>
            <a:fld id="{DDB3B278-2AC7-2743-B86B-FF164B0FDC4D}" type="slidenum">
              <a:rPr lang="fr-FR" sz="1200" b="0">
                <a:solidFill>
                  <a:schemeClr val="tx1"/>
                </a:solidFill>
                <a:cs typeface="Geneva" charset="0"/>
              </a:rPr>
              <a:pPr/>
              <a:t>8</a:t>
            </a:fld>
            <a:endParaRPr lang="fr-FR" sz="1200" b="0">
              <a:solidFill>
                <a:schemeClr val="tx1"/>
              </a:solidFill>
              <a:cs typeface="Geneva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6381328"/>
            <a:ext cx="576064" cy="427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oogle Shape;193;p16"/>
          <p:cNvPicPr/>
          <p:nvPr/>
        </p:nvPicPr>
        <p:blipFill>
          <a:blip r:embed="rId3"/>
          <a:srcRect l="2990" t="12153" r="36870" b="26131"/>
          <a:stretch/>
        </p:blipFill>
        <p:spPr>
          <a:xfrm>
            <a:off x="126360" y="2869560"/>
            <a:ext cx="3526200" cy="2550600"/>
          </a:xfrm>
          <a:prstGeom prst="rect">
            <a:avLst/>
          </a:prstGeom>
          <a:ln>
            <a:noFill/>
          </a:ln>
        </p:spPr>
      </p:pic>
      <p:sp>
        <p:nvSpPr>
          <p:cNvPr id="11" name="CustomShape 3"/>
          <p:cNvSpPr/>
          <p:nvPr/>
        </p:nvSpPr>
        <p:spPr>
          <a:xfrm>
            <a:off x="126360" y="5420880"/>
            <a:ext cx="3383640" cy="567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fr-FR" sz="1100" b="0" strike="noStrike" spc="-1">
                <a:solidFill>
                  <a:srgbClr val="666666"/>
                </a:solidFill>
                <a:latin typeface="Arial"/>
                <a:ea typeface="Arial"/>
              </a:rPr>
              <a:t>Figure : ROI relevés sur le terrain superposés à une image Sentinel-2 datée de 2019.</a:t>
            </a:r>
            <a:endParaRPr lang="fr-FR" sz="1100" b="0" strike="noStrike" spc="-1">
              <a:latin typeface="Arial"/>
            </a:endParaRPr>
          </a:p>
        </p:txBody>
      </p:sp>
      <p:pic>
        <p:nvPicPr>
          <p:cNvPr id="12" name="Google Shape;195;p16"/>
          <p:cNvPicPr/>
          <p:nvPr/>
        </p:nvPicPr>
        <p:blipFill>
          <a:blip r:embed="rId4"/>
          <a:stretch/>
        </p:blipFill>
        <p:spPr>
          <a:xfrm>
            <a:off x="3804480" y="1164960"/>
            <a:ext cx="1807560" cy="1355760"/>
          </a:xfrm>
          <a:prstGeom prst="rect">
            <a:avLst/>
          </a:prstGeom>
          <a:ln>
            <a:noFill/>
          </a:ln>
          <a:effectLst>
            <a:outerShdw blurRad="57150" dist="28082" dir="21555929" algn="bl" rotWithShape="0">
              <a:srgbClr val="000000">
                <a:alpha val="50000"/>
              </a:srgbClr>
            </a:outerShdw>
          </a:effectLst>
        </p:spPr>
      </p:pic>
      <p:pic>
        <p:nvPicPr>
          <p:cNvPr id="13" name="Google Shape;196;p16"/>
          <p:cNvPicPr/>
          <p:nvPr/>
        </p:nvPicPr>
        <p:blipFill>
          <a:blip r:embed="rId5"/>
          <a:srcRect l="6497" r="19577" b="16358"/>
          <a:stretch/>
        </p:blipFill>
        <p:spPr>
          <a:xfrm>
            <a:off x="5243040" y="2613600"/>
            <a:ext cx="1620000" cy="1292040"/>
          </a:xfrm>
          <a:prstGeom prst="rect">
            <a:avLst/>
          </a:prstGeom>
          <a:ln>
            <a:noFill/>
          </a:ln>
          <a:effectLst>
            <a:outerShdw blurRad="57150" dist="28082" dir="21555929" algn="bl" rotWithShape="0">
              <a:srgbClr val="000000">
                <a:alpha val="50000"/>
              </a:srgbClr>
            </a:outerShdw>
          </a:effectLst>
        </p:spPr>
      </p:pic>
      <p:pic>
        <p:nvPicPr>
          <p:cNvPr id="14" name="Google Shape;197;p16"/>
          <p:cNvPicPr/>
          <p:nvPr/>
        </p:nvPicPr>
        <p:blipFill>
          <a:blip r:embed="rId6"/>
          <a:srcRect b="14893"/>
          <a:stretch/>
        </p:blipFill>
        <p:spPr>
          <a:xfrm>
            <a:off x="7866360" y="1164960"/>
            <a:ext cx="1078560" cy="1235520"/>
          </a:xfrm>
          <a:prstGeom prst="rect">
            <a:avLst/>
          </a:prstGeom>
          <a:ln>
            <a:noFill/>
          </a:ln>
          <a:effectLst>
            <a:outerShdw blurRad="57150" dist="28082" dir="21555929" algn="bl" rotWithShape="0">
              <a:srgbClr val="000000">
                <a:alpha val="50000"/>
              </a:srgbClr>
            </a:outerShdw>
          </a:effectLst>
        </p:spPr>
      </p:pic>
      <p:sp>
        <p:nvSpPr>
          <p:cNvPr id="15" name="CustomShape 4"/>
          <p:cNvSpPr/>
          <p:nvPr/>
        </p:nvSpPr>
        <p:spPr>
          <a:xfrm>
            <a:off x="3804480" y="2307960"/>
            <a:ext cx="1807920" cy="214920"/>
          </a:xfrm>
          <a:prstGeom prst="rect">
            <a:avLst/>
          </a:prstGeom>
          <a:solidFill>
            <a:srgbClr val="EFEFEF">
              <a:alpha val="4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000" b="0" strike="noStrike" spc="-1">
                <a:solidFill>
                  <a:srgbClr val="434343"/>
                </a:solidFill>
                <a:latin typeface="Arial"/>
                <a:ea typeface="Arial"/>
              </a:rPr>
              <a:t>Boisement de pins (10 ROI)</a:t>
            </a:r>
            <a:endParaRPr lang="fr-FR" sz="1000" b="0" strike="noStrike" spc="-1">
              <a:latin typeface="Arial"/>
            </a:endParaRPr>
          </a:p>
        </p:txBody>
      </p:sp>
      <p:sp>
        <p:nvSpPr>
          <p:cNvPr id="16" name="CustomShape 5"/>
          <p:cNvSpPr/>
          <p:nvPr/>
        </p:nvSpPr>
        <p:spPr>
          <a:xfrm>
            <a:off x="5243400" y="3691440"/>
            <a:ext cx="1620000" cy="214920"/>
          </a:xfrm>
          <a:prstGeom prst="rect">
            <a:avLst/>
          </a:prstGeom>
          <a:solidFill>
            <a:srgbClr val="EFEFEF">
              <a:alpha val="4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000" b="0" strike="noStrike" spc="-1">
                <a:solidFill>
                  <a:srgbClr val="434343"/>
                </a:solidFill>
                <a:latin typeface="Arial"/>
                <a:ea typeface="Arial"/>
              </a:rPr>
              <a:t>Arbustifs (10 ROI)</a:t>
            </a:r>
            <a:endParaRPr lang="fr-FR" sz="1000" b="0" strike="noStrike" spc="-1">
              <a:latin typeface="Arial"/>
            </a:endParaRPr>
          </a:p>
        </p:txBody>
      </p:sp>
      <p:sp>
        <p:nvSpPr>
          <p:cNvPr id="17" name="CustomShape 6"/>
          <p:cNvSpPr/>
          <p:nvPr/>
        </p:nvSpPr>
        <p:spPr>
          <a:xfrm>
            <a:off x="7866360" y="2185560"/>
            <a:ext cx="1078560" cy="214920"/>
          </a:xfrm>
          <a:prstGeom prst="rect">
            <a:avLst/>
          </a:prstGeom>
          <a:solidFill>
            <a:srgbClr val="EFEFEF">
              <a:alpha val="4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000" b="0" strike="noStrike" spc="-1">
                <a:solidFill>
                  <a:srgbClr val="434343"/>
                </a:solidFill>
                <a:latin typeface="Arial"/>
                <a:ea typeface="Arial"/>
              </a:rPr>
              <a:t>Sol nu (18 ROI)</a:t>
            </a:r>
            <a:endParaRPr lang="fr-FR" sz="1000" b="0" strike="noStrike" spc="-1">
              <a:latin typeface="Arial"/>
            </a:endParaRPr>
          </a:p>
        </p:txBody>
      </p:sp>
      <p:pic>
        <p:nvPicPr>
          <p:cNvPr id="18" name="Google Shape;201;p16"/>
          <p:cNvPicPr/>
          <p:nvPr/>
        </p:nvPicPr>
        <p:blipFill>
          <a:blip r:embed="rId7"/>
          <a:srcRect l="19967"/>
          <a:stretch/>
        </p:blipFill>
        <p:spPr>
          <a:xfrm>
            <a:off x="5689080" y="1164960"/>
            <a:ext cx="2100600" cy="1355760"/>
          </a:xfrm>
          <a:prstGeom prst="rect">
            <a:avLst/>
          </a:prstGeom>
          <a:ln>
            <a:noFill/>
          </a:ln>
          <a:effectLst>
            <a:outerShdw blurRad="57150" dist="28082" dir="21555929" algn="bl" rotWithShape="0">
              <a:srgbClr val="000000">
                <a:alpha val="50000"/>
              </a:srgbClr>
            </a:outerShdw>
          </a:effectLst>
        </p:spPr>
      </p:pic>
      <p:sp>
        <p:nvSpPr>
          <p:cNvPr id="19" name="CustomShape 7"/>
          <p:cNvSpPr/>
          <p:nvPr/>
        </p:nvSpPr>
        <p:spPr>
          <a:xfrm>
            <a:off x="5689080" y="1165680"/>
            <a:ext cx="2100600" cy="336960"/>
          </a:xfrm>
          <a:prstGeom prst="rect">
            <a:avLst/>
          </a:prstGeom>
          <a:solidFill>
            <a:srgbClr val="EFEFEF">
              <a:alpha val="4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000" b="0" strike="noStrike" spc="-1">
                <a:solidFill>
                  <a:srgbClr val="434343"/>
                </a:solidFill>
                <a:latin typeface="Arial"/>
                <a:ea typeface="Arial"/>
              </a:rPr>
              <a:t>Autres boisements (9 ROI)</a:t>
            </a:r>
            <a:endParaRPr lang="fr-FR" sz="1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fr-FR" sz="1000" b="0" strike="noStrike" spc="-1">
                <a:solidFill>
                  <a:srgbClr val="434343"/>
                </a:solidFill>
                <a:latin typeface="Arial"/>
                <a:ea typeface="Arial"/>
              </a:rPr>
              <a:t> et tapis herbacé continu (16 ROI)</a:t>
            </a:r>
            <a:endParaRPr lang="fr-FR" sz="1000" b="0" strike="noStrike" spc="-1">
              <a:latin typeface="Arial"/>
            </a:endParaRPr>
          </a:p>
        </p:txBody>
      </p:sp>
      <p:pic>
        <p:nvPicPr>
          <p:cNvPr id="20" name="Google Shape;203;p16"/>
          <p:cNvPicPr/>
          <p:nvPr/>
        </p:nvPicPr>
        <p:blipFill>
          <a:blip r:embed="rId8"/>
          <a:srcRect t="12542" r="34091"/>
          <a:stretch/>
        </p:blipFill>
        <p:spPr>
          <a:xfrm>
            <a:off x="3804480" y="2612880"/>
            <a:ext cx="1362240" cy="1355760"/>
          </a:xfrm>
          <a:prstGeom prst="rect">
            <a:avLst/>
          </a:prstGeom>
          <a:ln>
            <a:noFill/>
          </a:ln>
        </p:spPr>
      </p:pic>
      <p:sp>
        <p:nvSpPr>
          <p:cNvPr id="21" name="CustomShape 8"/>
          <p:cNvSpPr/>
          <p:nvPr/>
        </p:nvSpPr>
        <p:spPr>
          <a:xfrm>
            <a:off x="3804480" y="3631680"/>
            <a:ext cx="1362240" cy="336960"/>
          </a:xfrm>
          <a:prstGeom prst="rect">
            <a:avLst/>
          </a:prstGeom>
          <a:solidFill>
            <a:srgbClr val="EFEFEF">
              <a:alpha val="4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1000" b="0" strike="noStrike" spc="-1" dirty="0">
                <a:solidFill>
                  <a:srgbClr val="434343"/>
                </a:solidFill>
                <a:latin typeface="Arial"/>
                <a:ea typeface="Arial"/>
              </a:rPr>
              <a:t>Tapis herbacé discontinu (16 ROI)</a:t>
            </a:r>
            <a:endParaRPr lang="fr-FR" sz="1000" b="0" strike="noStrike" spc="-1" dirty="0">
              <a:latin typeface="Arial"/>
            </a:endParaRPr>
          </a:p>
        </p:txBody>
      </p:sp>
      <p:sp>
        <p:nvSpPr>
          <p:cNvPr id="22" name="CustomShape 9"/>
          <p:cNvSpPr/>
          <p:nvPr/>
        </p:nvSpPr>
        <p:spPr>
          <a:xfrm>
            <a:off x="3804480" y="4515840"/>
            <a:ext cx="4860720" cy="641352"/>
          </a:xfrm>
          <a:prstGeom prst="roundRect">
            <a:avLst>
              <a:gd name="adj" fmla="val 7605"/>
            </a:avLst>
          </a:prstGeom>
          <a:solidFill>
            <a:schemeClr val="accent3"/>
          </a:solidFill>
          <a:ln w="38160">
            <a:solidFill>
              <a:schemeClr val="lt1"/>
            </a:solidFill>
            <a:round/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" name="CustomShape 10"/>
          <p:cNvSpPr/>
          <p:nvPr/>
        </p:nvSpPr>
        <p:spPr>
          <a:xfrm>
            <a:off x="3877560" y="4480200"/>
            <a:ext cx="4692240" cy="6155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400" b="1" strike="noStrike" spc="-1" dirty="0">
                <a:solidFill>
                  <a:srgbClr val="11489C"/>
                </a:solidFill>
                <a:latin typeface="Arial"/>
                <a:ea typeface="Arial"/>
              </a:rPr>
              <a:t>Campagnes terrain datées de 2020 et 2021</a:t>
            </a:r>
            <a:endParaRPr lang="fr-FR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400" b="1" strike="noStrike" spc="-1" dirty="0">
                <a:solidFill>
                  <a:srgbClr val="11489C"/>
                </a:solidFill>
                <a:latin typeface="Arial"/>
                <a:ea typeface="Arial"/>
              </a:rPr>
              <a:t>Résolution spatiale</a:t>
            </a:r>
            <a:r>
              <a:rPr lang="fr-FR" sz="1400" b="1" strike="noStrike" spc="-1" dirty="0">
                <a:solidFill>
                  <a:srgbClr val="000000"/>
                </a:solidFill>
                <a:latin typeface="Arial"/>
                <a:ea typeface="Arial"/>
              </a:rPr>
              <a:t> :</a:t>
            </a:r>
            <a:r>
              <a:rPr lang="fr-FR" sz="14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fr-FR" sz="1300" b="0" strike="noStrike" spc="-1" dirty="0">
                <a:solidFill>
                  <a:srgbClr val="434343"/>
                </a:solidFill>
                <a:latin typeface="Arial"/>
                <a:ea typeface="Arial"/>
              </a:rPr>
              <a:t>10 </a:t>
            </a:r>
            <a:r>
              <a:rPr lang="fr-FR" sz="1300" b="0" strike="noStrike" spc="-1" dirty="0" smtClean="0">
                <a:solidFill>
                  <a:srgbClr val="434343"/>
                </a:solidFill>
                <a:latin typeface="Arial"/>
                <a:ea typeface="Arial"/>
              </a:rPr>
              <a:t>m</a:t>
            </a:r>
            <a:endParaRPr lang="fr-FR" sz="1300" b="0" strike="noStrike" spc="-1" dirty="0">
              <a:latin typeface="Arial"/>
            </a:endParaRPr>
          </a:p>
        </p:txBody>
      </p:sp>
      <p:sp>
        <p:nvSpPr>
          <p:cNvPr id="24" name="CustomShape 11"/>
          <p:cNvSpPr/>
          <p:nvPr/>
        </p:nvSpPr>
        <p:spPr>
          <a:xfrm>
            <a:off x="108720" y="1409760"/>
            <a:ext cx="3383640" cy="60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spAutoFit/>
          </a:bodyPr>
          <a:lstStyle/>
          <a:p>
            <a:pPr marL="457200" indent="-317160">
              <a:lnSpc>
                <a:spcPct val="100000"/>
              </a:lnSpc>
              <a:buClr>
                <a:srgbClr val="000000"/>
              </a:buClr>
              <a:buFont typeface="Arial"/>
              <a:buChar char="●"/>
            </a:pPr>
            <a:r>
              <a:rPr lang="fr-FR" sz="14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5 assemblages d’espèces végétales + 1 classe de sol nu</a:t>
            </a:r>
            <a:endParaRPr lang="fr-FR" sz="1400" b="0" strike="noStrike" spc="-1" dirty="0">
              <a:latin typeface="Arial"/>
            </a:endParaRPr>
          </a:p>
        </p:txBody>
      </p:sp>
      <p:sp>
        <p:nvSpPr>
          <p:cNvPr id="25" name="CustomShape 12"/>
          <p:cNvSpPr/>
          <p:nvPr/>
        </p:nvSpPr>
        <p:spPr>
          <a:xfrm>
            <a:off x="123840" y="2062080"/>
            <a:ext cx="3526200" cy="60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400" b="1" strike="noStrike" spc="-1">
                <a:solidFill>
                  <a:srgbClr val="00509A"/>
                </a:solidFill>
                <a:latin typeface="Arial"/>
                <a:ea typeface="Arial"/>
              </a:rPr>
              <a:t>ROI :</a:t>
            </a:r>
            <a:r>
              <a:rPr lang="fr-FR" sz="1400" b="0" strike="noStrike" spc="-1">
                <a:solidFill>
                  <a:srgbClr val="000000"/>
                </a:solidFill>
                <a:latin typeface="Arial"/>
                <a:ea typeface="Arial"/>
              </a:rPr>
              <a:t> Région d’intérêt, ensemble de pixels de même classe</a:t>
            </a:r>
            <a:endParaRPr lang="fr-FR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2001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Description du travail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323528" y="1196752"/>
            <a:ext cx="7992888" cy="4968552"/>
          </a:xfrm>
        </p:spPr>
        <p:txBody>
          <a:bodyPr/>
          <a:lstStyle/>
          <a:p>
            <a:r>
              <a:rPr lang="fr-FR" sz="2400" dirty="0" smtClean="0"/>
              <a:t>Démarche</a:t>
            </a:r>
            <a:endParaRPr lang="fr-FR" sz="2400" dirty="0"/>
          </a:p>
          <a:p>
            <a:pPr lvl="1"/>
            <a:r>
              <a:rPr lang="fr-FR" sz="2000" dirty="0"/>
              <a:t>Etat de l’art </a:t>
            </a:r>
            <a:r>
              <a:rPr lang="fr-FR" sz="2000" dirty="0" smtClean="0"/>
              <a:t>: Voir premiers articles fournis et planche suivante</a:t>
            </a:r>
            <a:endParaRPr lang="fr-FR" sz="2000" dirty="0"/>
          </a:p>
          <a:p>
            <a:pPr lvl="1"/>
            <a:r>
              <a:rPr lang="fr-FR" sz="2000" dirty="0" smtClean="0"/>
              <a:t>Sélection d’une ou plusieurs méthodes</a:t>
            </a:r>
          </a:p>
          <a:p>
            <a:pPr lvl="1"/>
            <a:r>
              <a:rPr lang="fr-FR" sz="2000" i="1" dirty="0" smtClean="0"/>
              <a:t>Présentation et rédaction chapitre 1 du rapport</a:t>
            </a:r>
          </a:p>
          <a:p>
            <a:pPr lvl="1"/>
            <a:r>
              <a:rPr lang="fr-FR" sz="2000" dirty="0" smtClean="0"/>
              <a:t>Développement </a:t>
            </a:r>
          </a:p>
          <a:p>
            <a:pPr lvl="1"/>
            <a:r>
              <a:rPr lang="fr-FR" sz="2000" i="1" dirty="0" smtClean="0"/>
              <a:t>Rédaction chapitre 2 du rapport</a:t>
            </a:r>
          </a:p>
          <a:p>
            <a:pPr lvl="1"/>
            <a:r>
              <a:rPr lang="fr-FR" sz="2000" dirty="0" smtClean="0"/>
              <a:t>Application et analyse de performances</a:t>
            </a:r>
          </a:p>
          <a:p>
            <a:pPr lvl="1"/>
            <a:r>
              <a:rPr lang="fr-FR" sz="2000" dirty="0" smtClean="0"/>
              <a:t>Finalisation du rapport et de la présentation</a:t>
            </a:r>
          </a:p>
          <a:p>
            <a:pPr lvl="1"/>
            <a:r>
              <a:rPr lang="fr-FR" sz="2000" dirty="0" smtClean="0"/>
              <a:t>Fournitures des outils développés</a:t>
            </a:r>
          </a:p>
        </p:txBody>
      </p:sp>
      <p:sp>
        <p:nvSpPr>
          <p:cNvPr id="16387" name="Espace réservé du numéro de diapositive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>
            <a:lvl1pPr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9A"/>
                </a:solidFill>
                <a:latin typeface="Arial" charset="0"/>
                <a:ea typeface="ＭＳ Ｐゴシック" charset="0"/>
              </a:defRPr>
            </a:lvl9pPr>
          </a:lstStyle>
          <a:p>
            <a:fld id="{DDB3B278-2AC7-2743-B86B-FF164B0FDC4D}" type="slidenum">
              <a:rPr lang="fr-FR" sz="1200" b="0">
                <a:solidFill>
                  <a:schemeClr val="tx1"/>
                </a:solidFill>
                <a:cs typeface="Geneva" charset="0"/>
              </a:rPr>
              <a:pPr/>
              <a:t>9</a:t>
            </a:fld>
            <a:endParaRPr lang="fr-FR" sz="1200" b="0">
              <a:solidFill>
                <a:schemeClr val="tx1"/>
              </a:solidFill>
              <a:cs typeface="Geneva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6381328"/>
            <a:ext cx="576064" cy="427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2281974"/>
      </p:ext>
    </p:extLst>
  </p:cSld>
  <p:clrMapOvr>
    <a:masterClrMapping/>
  </p:clrMapOvr>
</p:sld>
</file>

<file path=ppt/theme/theme1.xml><?xml version="1.0" encoding="utf-8"?>
<a:theme xmlns:a="http://schemas.openxmlformats.org/drawingml/2006/main" name="Nouvelle présentation">
  <a:themeElements>
    <a:clrScheme name="Nouvelle pré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ouvelle présentation">
      <a:majorFont>
        <a:latin typeface="Arial"/>
        <a:ea typeface="ＭＳ Ｐゴシック"/>
        <a:cs typeface="Geneva"/>
      </a:majorFont>
      <a:minorFont>
        <a:latin typeface="Arial"/>
        <a:ea typeface="ＭＳ Ｐゴシック"/>
        <a:cs typeface="Geneva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Genev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Geneva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617</TotalTime>
  <Words>558</Words>
  <Application>Microsoft Office PowerPoint</Application>
  <PresentationFormat>Affichage à l'écran (4:3)</PresentationFormat>
  <Paragraphs>94</Paragraphs>
  <Slides>10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ＭＳ Ｐゴシック</vt:lpstr>
      <vt:lpstr>Arial</vt:lpstr>
      <vt:lpstr>Geneva</vt:lpstr>
      <vt:lpstr>Trebuchet MS</vt:lpstr>
      <vt:lpstr>Nouvelle présentation</vt:lpstr>
      <vt:lpstr>Mise en place d’une méthode de construction d’une base d’apprentissage multitemporelle pour la classification supervisée d’espèces végétales</vt:lpstr>
      <vt:lpstr>Contexte</vt:lpstr>
      <vt:lpstr>Contexte</vt:lpstr>
      <vt:lpstr>Images multispectrales multitemporelles</vt:lpstr>
      <vt:lpstr>Classification supervisée : Principales étapes</vt:lpstr>
      <vt:lpstr>Description du travail</vt:lpstr>
      <vt:lpstr>Pistes identifiées</vt:lpstr>
      <vt:lpstr>Données in-situ</vt:lpstr>
      <vt:lpstr>Description du travail</vt:lpstr>
      <vt:lpstr>Etat de l’art : Type de synthèse attendue</vt:lpstr>
    </vt:vector>
  </TitlesOfParts>
  <Company>ONERA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Philippe Bernou</dc:creator>
  <cp:lastModifiedBy>Rollin Gimenez</cp:lastModifiedBy>
  <cp:revision>143</cp:revision>
  <dcterms:created xsi:type="dcterms:W3CDTF">2020-09-14T08:12:08Z</dcterms:created>
  <dcterms:modified xsi:type="dcterms:W3CDTF">2023-01-30T07:56:18Z</dcterms:modified>
</cp:coreProperties>
</file>

<file path=docProps/thumbnail.jpeg>
</file>